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8"/>
  </p:notesMasterIdLst>
  <p:sldIdLst>
    <p:sldId id="256" r:id="rId2"/>
    <p:sldId id="268" r:id="rId3"/>
    <p:sldId id="271" r:id="rId4"/>
    <p:sldId id="272" r:id="rId5"/>
    <p:sldId id="273" r:id="rId6"/>
    <p:sldId id="269" r:id="rId7"/>
  </p:sldIdLst>
  <p:sldSz cx="10080625" cy="75596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4" userDrawn="1">
          <p15:clr>
            <a:srgbClr val="A4A3A4"/>
          </p15:clr>
        </p15:guide>
        <p15:guide id="2" pos="19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30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BD988-4F0D-276C-D756-FBE672975D6B}" v="4" dt="2025-10-02T21:14:56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366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4063"/>
            <a:ext cx="4962525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82" y="4714970"/>
            <a:ext cx="5437284" cy="446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a-ES" altLang="ca-E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49180" cy="4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n-GB" altLang="ca-E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47068" y="0"/>
            <a:ext cx="2949180" cy="4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n-GB" altLang="ca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29937"/>
            <a:ext cx="2949180" cy="4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n-GB" altLang="ca-E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47068" y="9429937"/>
            <a:ext cx="2949180" cy="4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fld id="{A5C40A38-45FF-4941-A3A6-944753AAAECA}" type="slidenum">
              <a:rPr lang="en-GB" altLang="ca-ES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3891607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82F90B-D9B1-4A3A-A07A-DC9D8365536A}" type="slidenum">
              <a:rPr lang="en-GB" altLang="ca-ES"/>
              <a:pPr/>
              <a:t>1</a:t>
            </a:fld>
            <a:endParaRPr lang="en-GB" altLang="ca-ES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4063"/>
            <a:ext cx="4964112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07475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F25E4-B6D1-E902-C9C8-2F838F431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3646B-BCE4-3823-8FF1-6392B7EC8C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82F90B-D9B1-4A3A-A07A-DC9D8365536A}" type="slidenum">
              <a:rPr lang="en-GB" altLang="ca-ES"/>
              <a:pPr/>
              <a:t>2</a:t>
            </a:fld>
            <a:endParaRPr lang="en-GB" altLang="ca-ES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1823358E-BD7B-AD66-A344-16E839954D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4063"/>
            <a:ext cx="4964112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9C85085-1D18-21EE-92E1-836E96A5CD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798819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F25E4-B6D1-E902-C9C8-2F838F431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3646B-BCE4-3823-8FF1-6392B7EC8C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82F90B-D9B1-4A3A-A07A-DC9D8365536A}" type="slidenum">
              <a:rPr lang="en-GB" altLang="ca-ES"/>
              <a:pPr/>
              <a:t>3</a:t>
            </a:fld>
            <a:endParaRPr lang="en-GB" altLang="ca-ES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1823358E-BD7B-AD66-A344-16E839954D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4063"/>
            <a:ext cx="4964112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9C85085-1D18-21EE-92E1-836E96A5CD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683656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B1ACF-1B8E-4E97-C42B-F34170BF5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B871F7-C08B-851B-AACF-174A9F0BC6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82F90B-D9B1-4A3A-A07A-DC9D8365536A}" type="slidenum">
              <a:rPr lang="en-GB" altLang="ca-ES"/>
              <a:pPr/>
              <a:t>4</a:t>
            </a:fld>
            <a:endParaRPr lang="en-GB" altLang="ca-ES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8688D16F-B5A2-C92E-578A-2DB9EAF4F4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4063"/>
            <a:ext cx="4964112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AE406DC8-221F-D95E-36AE-00A6365812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569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FCC545-0DA4-6F10-E72A-15C4FD5A6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719988-7C9D-8E25-7B96-F01ED5C951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82F90B-D9B1-4A3A-A07A-DC9D8365536A}" type="slidenum">
              <a:rPr lang="en-GB" altLang="ca-ES"/>
              <a:pPr/>
              <a:t>5</a:t>
            </a:fld>
            <a:endParaRPr lang="en-GB" altLang="ca-ES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249CB39F-CFA3-1F72-59D5-11A5B5CBF48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4063"/>
            <a:ext cx="4964112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DAE7A119-5B6E-EEC4-1EDA-9A01D6EA9F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69615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71F01-F125-9108-6344-B667870B3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CAECD8-9F29-9276-4778-98D2616566F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82F90B-D9B1-4A3A-A07A-DC9D8365536A}" type="slidenum">
              <a:rPr lang="en-GB" altLang="ca-ES"/>
              <a:pPr/>
              <a:t>6</a:t>
            </a:fld>
            <a:endParaRPr lang="en-GB" altLang="ca-ES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A5FC59E7-6F74-C03E-20C6-C1366EB27AD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4063"/>
            <a:ext cx="4964112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9100AB8-B755-4BB8-1E79-3C5762BAF2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19027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ca-ES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90DF5-E2AF-4074-8B56-74CC04C9D51A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6557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E5A51-36B5-4E42-8620-64714CD9FB99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366124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02483"/>
            <a:ext cx="2173635" cy="6406475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6" cy="6406475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F8BBF-6677-471A-82A1-CDEB401764BA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270829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E421-A979-4C98-BD4A-BB0EA47413E2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295251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84671"/>
            <a:ext cx="869453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059035"/>
            <a:ext cx="869453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F8EC-22D7-423C-9A4D-42C65E15016B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13909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5DB9-AF0F-4014-8F01-8609A083893C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250505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02484"/>
            <a:ext cx="8694539" cy="1461188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53171"/>
            <a:ext cx="4285579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16CB-0C3D-41F7-AB20-1F35A3BF6165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301997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0C10E-788B-483D-9267-5681B3158FC0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74921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BD02-6DB2-4475-9C24-2B399C27FD3A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302477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6D44A-A6A6-4131-9671-3AD432F30CF6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422089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7A1-F0E6-478A-997F-08D8F5E26934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236139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alt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alt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5E302-81E7-425F-8059-DD52BA0F24E8}" type="slidenum">
              <a:rPr lang="en-GB" altLang="ca-ES" smtClean="0"/>
              <a:pPr/>
              <a:t>‹#›</a:t>
            </a:fld>
            <a:endParaRPr lang="en-GB" altLang="ca-ES"/>
          </a:p>
        </p:txBody>
      </p:sp>
    </p:spTree>
    <p:extLst>
      <p:ext uri="{BB962C8B-B14F-4D97-AF65-F5344CB8AC3E}">
        <p14:creationId xmlns:p14="http://schemas.microsoft.com/office/powerpoint/2010/main" val="88273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escoladoctorat@udl.cat" TargetMode="External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hyperlink" Target="mailto:sic.suport@udl.cat" TargetMode="External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hyperlink" Target="https://outlook.office.com/book/Escoladedoctorat1@udlcat.onmicrosoft.com/" TargetMode="Externa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octorat.udl.cat/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E38607-B7FD-4834-FB55-88EB4DED10F0}"/>
              </a:ext>
            </a:extLst>
          </p:cNvPr>
          <p:cNvGrpSpPr/>
          <p:nvPr/>
        </p:nvGrpSpPr>
        <p:grpSpPr>
          <a:xfrm>
            <a:off x="1" y="107429"/>
            <a:ext cx="10080624" cy="648072"/>
            <a:chOff x="1" y="107429"/>
            <a:chExt cx="10080624" cy="64807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CB9117B-AE7D-FF03-CF58-645D289BDAA6}"/>
                </a:ext>
              </a:extLst>
            </p:cNvPr>
            <p:cNvSpPr/>
            <p:nvPr/>
          </p:nvSpPr>
          <p:spPr bwMode="auto">
            <a:xfrm>
              <a:off x="1" y="107429"/>
              <a:ext cx="10080624" cy="648072"/>
            </a:xfrm>
            <a:prstGeom prst="rect">
              <a:avLst/>
            </a:prstGeom>
            <a:gradFill flip="none" rotWithShape="1">
              <a:gsLst>
                <a:gs pos="1000">
                  <a:srgbClr val="830151">
                    <a:lumMod val="100000"/>
                  </a:srgbClr>
                </a:gs>
                <a:gs pos="70000">
                  <a:srgbClr val="830151">
                    <a:tint val="44500"/>
                    <a:satMod val="160000"/>
                  </a:srgbClr>
                </a:gs>
                <a:gs pos="100000">
                  <a:srgbClr val="830151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/>
              </a:pPr>
              <a:endParaRPr kumimoji="0" lang="ca-E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pic>
          <p:nvPicPr>
            <p:cNvPr id="4" name="Imatge 3" descr="Imatge que conté Font, Gràfics, captura de pantalla, logotip&#10;&#10;Pot ser que el contingut generat per IA no sigui correcte.">
              <a:extLst>
                <a:ext uri="{FF2B5EF4-FFF2-40B4-BE49-F238E27FC236}">
                  <a16:creationId xmlns:a16="http://schemas.microsoft.com/office/drawing/2014/main" id="{C0B6D3A0-23F5-EE6C-CF7D-383A43A12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8" y="166804"/>
              <a:ext cx="2056165" cy="529322"/>
            </a:xfrm>
            <a:prstGeom prst="rect">
              <a:avLst/>
            </a:prstGeom>
          </p:spPr>
        </p:pic>
        <p:pic>
          <p:nvPicPr>
            <p:cNvPr id="8" name="Imatge 7" descr="Imatge que conté Font, Gràfics, disseny gràfic, captura de pantalla&#10;&#10;Pot ser que el contingut generat per IA no sigui correcte.">
              <a:extLst>
                <a:ext uri="{FF2B5EF4-FFF2-40B4-BE49-F238E27FC236}">
                  <a16:creationId xmlns:a16="http://schemas.microsoft.com/office/drawing/2014/main" id="{AB2D7C0A-4CAD-62FD-8274-A144D84F9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42"/>
            <a:stretch>
              <a:fillRect/>
            </a:stretch>
          </p:blipFill>
          <p:spPr>
            <a:xfrm>
              <a:off x="9288784" y="166804"/>
              <a:ext cx="593176" cy="512261"/>
            </a:xfrm>
            <a:prstGeom prst="rect">
              <a:avLst/>
            </a:prstGeom>
          </p:spPr>
        </p:pic>
      </p:grpSp>
      <p:sp>
        <p:nvSpPr>
          <p:cNvPr id="6" name="Títol 1">
            <a:extLst>
              <a:ext uri="{FF2B5EF4-FFF2-40B4-BE49-F238E27FC236}">
                <a16:creationId xmlns:a16="http://schemas.microsoft.com/office/drawing/2014/main" id="{98728C1C-801E-9119-9467-0793E2B4CCEE}"/>
              </a:ext>
            </a:extLst>
          </p:cNvPr>
          <p:cNvSpPr txBox="1">
            <a:spLocks/>
          </p:cNvSpPr>
          <p:nvPr/>
        </p:nvSpPr>
        <p:spPr>
          <a:xfrm>
            <a:off x="1295896" y="1979637"/>
            <a:ext cx="7696300" cy="980952"/>
          </a:xfrm>
          <a:prstGeom prst="rect">
            <a:avLst/>
          </a:prstGeom>
          <a:solidFill>
            <a:srgbClr val="156082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2000" dirty="0"/>
              <a:t>Guia d'accés a la seu electrònica UdL amb </a:t>
            </a:r>
            <a:r>
              <a:rPr lang="ca-ES" sz="2000" dirty="0" err="1"/>
              <a:t>idCAT</a:t>
            </a:r>
            <a:r>
              <a:rPr lang="ca-ES" sz="2000" dirty="0"/>
              <a:t> Mòbil,  </a:t>
            </a:r>
          </a:p>
          <a:p>
            <a:pPr algn="ctr"/>
            <a:r>
              <a:rPr lang="ca-ES" sz="2000" dirty="0"/>
              <a:t>per sol·licitar l'admissió al programa de doctorat </a:t>
            </a:r>
          </a:p>
        </p:txBody>
      </p:sp>
      <p:sp>
        <p:nvSpPr>
          <p:cNvPr id="9" name="Títol 1">
            <a:extLst>
              <a:ext uri="{FF2B5EF4-FFF2-40B4-BE49-F238E27FC236}">
                <a16:creationId xmlns:a16="http://schemas.microsoft.com/office/drawing/2014/main" id="{600FA63D-5C5A-DD4C-1E9A-9878010E9F09}"/>
              </a:ext>
            </a:extLst>
          </p:cNvPr>
          <p:cNvSpPr txBox="1">
            <a:spLocks/>
          </p:cNvSpPr>
          <p:nvPr/>
        </p:nvSpPr>
        <p:spPr>
          <a:xfrm>
            <a:off x="1295896" y="3201326"/>
            <a:ext cx="7696300" cy="980952"/>
          </a:xfrm>
          <a:prstGeom prst="rect">
            <a:avLst/>
          </a:prstGeom>
          <a:solidFill>
            <a:srgbClr val="156082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2000" dirty="0" err="1"/>
              <a:t>Guía</a:t>
            </a:r>
            <a:r>
              <a:rPr lang="ca-ES" sz="2000" dirty="0"/>
              <a:t> de </a:t>
            </a:r>
            <a:r>
              <a:rPr lang="ca-ES" sz="2000" dirty="0" err="1"/>
              <a:t>acceso</a:t>
            </a:r>
            <a:r>
              <a:rPr lang="ca-ES" sz="2000" dirty="0"/>
              <a:t> a la </a:t>
            </a:r>
            <a:r>
              <a:rPr lang="ca-ES" sz="2000" dirty="0" err="1"/>
              <a:t>sede</a:t>
            </a:r>
            <a:r>
              <a:rPr lang="ca-ES" sz="2000" dirty="0"/>
              <a:t> </a:t>
            </a:r>
            <a:r>
              <a:rPr lang="ca-ES" sz="2000" dirty="0" err="1"/>
              <a:t>electrónica</a:t>
            </a:r>
            <a:r>
              <a:rPr lang="ca-ES" sz="2000" dirty="0"/>
              <a:t> UdL con </a:t>
            </a:r>
            <a:r>
              <a:rPr lang="ca-ES" sz="2000" dirty="0" err="1"/>
              <a:t>idCAT</a:t>
            </a:r>
            <a:r>
              <a:rPr lang="ca-ES" sz="2000" dirty="0"/>
              <a:t> Mòbil, </a:t>
            </a:r>
          </a:p>
          <a:p>
            <a:pPr algn="ctr"/>
            <a:r>
              <a:rPr lang="ca-ES" sz="2000" dirty="0"/>
              <a:t>para sol·licitar  la </a:t>
            </a:r>
            <a:r>
              <a:rPr lang="ca-ES" sz="2000" dirty="0" err="1"/>
              <a:t>admisión</a:t>
            </a:r>
            <a:r>
              <a:rPr lang="ca-ES" sz="2000" dirty="0"/>
              <a:t> al programa de </a:t>
            </a:r>
            <a:r>
              <a:rPr lang="ca-ES" sz="2000" dirty="0" err="1"/>
              <a:t>doctorado</a:t>
            </a:r>
            <a:endParaRPr lang="ca-ES" sz="2000" dirty="0"/>
          </a:p>
        </p:txBody>
      </p:sp>
      <p:sp>
        <p:nvSpPr>
          <p:cNvPr id="13" name="Títol 1">
            <a:extLst>
              <a:ext uri="{FF2B5EF4-FFF2-40B4-BE49-F238E27FC236}">
                <a16:creationId xmlns:a16="http://schemas.microsoft.com/office/drawing/2014/main" id="{453D4755-9E49-9DF5-391B-258304650B0B}"/>
              </a:ext>
            </a:extLst>
          </p:cNvPr>
          <p:cNvSpPr txBox="1">
            <a:spLocks/>
          </p:cNvSpPr>
          <p:nvPr/>
        </p:nvSpPr>
        <p:spPr>
          <a:xfrm>
            <a:off x="1307160" y="4377969"/>
            <a:ext cx="7696300" cy="980952"/>
          </a:xfrm>
          <a:prstGeom prst="rect">
            <a:avLst/>
          </a:prstGeom>
          <a:solidFill>
            <a:srgbClr val="156082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Guide to access the UdL electronic office with</a:t>
            </a:r>
            <a:r>
              <a:rPr lang="ca-ES" sz="2000" dirty="0"/>
              <a:t> </a:t>
            </a:r>
            <a:r>
              <a:rPr lang="ca-ES" sz="2000" dirty="0" err="1"/>
              <a:t>idCAT</a:t>
            </a:r>
            <a:r>
              <a:rPr lang="ca-ES" sz="2000" dirty="0"/>
              <a:t> Mòbil, </a:t>
            </a:r>
            <a:endParaRPr lang="en-US" sz="2000" dirty="0"/>
          </a:p>
          <a:p>
            <a:pPr algn="ctr"/>
            <a:r>
              <a:rPr lang="en-US" sz="2000" dirty="0"/>
              <a:t>to apply for admission to the doctoral </a:t>
            </a:r>
            <a:r>
              <a:rPr lang="en-US" sz="2000" dirty="0" err="1"/>
              <a:t>programme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31D1EB-F2B4-8204-EC67-4B34664E7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31FF8-AC51-E90A-8284-47A9DA7C576E}"/>
              </a:ext>
            </a:extLst>
          </p:cNvPr>
          <p:cNvSpPr/>
          <p:nvPr/>
        </p:nvSpPr>
        <p:spPr bwMode="auto">
          <a:xfrm>
            <a:off x="1" y="6804174"/>
            <a:ext cx="10080624" cy="648072"/>
          </a:xfrm>
          <a:prstGeom prst="rect">
            <a:avLst/>
          </a:prstGeom>
          <a:gradFill flip="none" rotWithShape="1">
            <a:gsLst>
              <a:gs pos="1000">
                <a:srgbClr val="830151">
                  <a:lumMod val="100000"/>
                </a:srgbClr>
              </a:gs>
              <a:gs pos="70000">
                <a:srgbClr val="830151">
                  <a:tint val="44500"/>
                  <a:satMod val="160000"/>
                </a:srgbClr>
              </a:gs>
              <a:gs pos="100000">
                <a:srgbClr val="830151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</a:pPr>
            <a:endParaRPr kumimoji="0" lang="ca-E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5" name="Imatge 4" descr="Imatge que conté Font, Gràfics, captura de pantalla, logotip&#10;&#10;Pot ser que el contingut generat per IA no sigui correcte.">
            <a:extLst>
              <a:ext uri="{FF2B5EF4-FFF2-40B4-BE49-F238E27FC236}">
                <a16:creationId xmlns:a16="http://schemas.microsoft.com/office/drawing/2014/main" id="{3485A8B9-76FD-120D-69AE-1F65D1447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7" y="6865243"/>
            <a:ext cx="2056165" cy="529322"/>
          </a:xfrm>
          <a:prstGeom prst="rect">
            <a:avLst/>
          </a:prstGeom>
        </p:spPr>
      </p:pic>
      <p:pic>
        <p:nvPicPr>
          <p:cNvPr id="6" name="Imatge 5" descr="Imatge que conté Font, Gràfics, disseny gràfic, captura de pantalla&#10;&#10;Pot ser que el contingut generat per IA no sigui correcte.">
            <a:extLst>
              <a:ext uri="{FF2B5EF4-FFF2-40B4-BE49-F238E27FC236}">
                <a16:creationId xmlns:a16="http://schemas.microsoft.com/office/drawing/2014/main" id="{8B72E2B7-B0D1-2760-58D0-335A1DBF2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2"/>
          <a:stretch>
            <a:fillRect/>
          </a:stretch>
        </p:blipFill>
        <p:spPr>
          <a:xfrm>
            <a:off x="9288784" y="6880610"/>
            <a:ext cx="593176" cy="512261"/>
          </a:xfrm>
          <a:prstGeom prst="rect">
            <a:avLst/>
          </a:prstGeom>
        </p:spPr>
      </p:pic>
      <p:pic>
        <p:nvPicPr>
          <p:cNvPr id="7" name="Enregistrament de la pantalla 3">
            <a:hlinkClick r:id="" action="ppaction://media"/>
            <a:extLst>
              <a:ext uri="{FF2B5EF4-FFF2-40B4-BE49-F238E27FC236}">
                <a16:creationId xmlns:a16="http://schemas.microsoft.com/office/drawing/2014/main" id="{91F98985-E967-2830-25CE-3E9C29FB92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62.70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849" y="1604168"/>
            <a:ext cx="7904163" cy="4351338"/>
          </a:xfrm>
          <a:prstGeom prst="rect">
            <a:avLst/>
          </a:prstGeom>
        </p:spPr>
      </p:pic>
      <p:sp>
        <p:nvSpPr>
          <p:cNvPr id="8" name="Títol 1">
            <a:extLst>
              <a:ext uri="{FF2B5EF4-FFF2-40B4-BE49-F238E27FC236}">
                <a16:creationId xmlns:a16="http://schemas.microsoft.com/office/drawing/2014/main" id="{40C73EC0-5C32-B02F-08D3-CE8FE22359F3}"/>
              </a:ext>
            </a:extLst>
          </p:cNvPr>
          <p:cNvSpPr txBox="1">
            <a:spLocks/>
          </p:cNvSpPr>
          <p:nvPr/>
        </p:nvSpPr>
        <p:spPr>
          <a:xfrm>
            <a:off x="791840" y="278606"/>
            <a:ext cx="8928992" cy="980952"/>
          </a:xfrm>
          <a:prstGeom prst="rect">
            <a:avLst/>
          </a:prstGeom>
          <a:solidFill>
            <a:srgbClr val="156082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noProof="0" dirty="0"/>
              <a:t>Mira en aquest vídeo com sol·licitar l'admissió amb </a:t>
            </a:r>
            <a:r>
              <a:rPr lang="ca-ES" sz="2000" noProof="0" dirty="0" err="1"/>
              <a:t>idCAT</a:t>
            </a:r>
            <a:r>
              <a:rPr lang="ca-ES" sz="2000" noProof="0" dirty="0"/>
              <a:t> Mòbil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Mira en este video como solicitar la admisión con </a:t>
            </a:r>
            <a:r>
              <a:rPr lang="es-ES" sz="2000" dirty="0" err="1"/>
              <a:t>idCAT</a:t>
            </a:r>
            <a:r>
              <a:rPr lang="es-ES" sz="2000" dirty="0"/>
              <a:t> </a:t>
            </a:r>
            <a:r>
              <a:rPr lang="es-ES" sz="2000" dirty="0" err="1"/>
              <a:t>Mòbil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Watch in this video how to apply for admission with </a:t>
            </a:r>
            <a:r>
              <a:rPr lang="en-US" sz="2000" dirty="0" err="1"/>
              <a:t>idCAT</a:t>
            </a:r>
            <a:r>
              <a:rPr lang="en-US" sz="2000" dirty="0"/>
              <a:t> </a:t>
            </a:r>
            <a:r>
              <a:rPr lang="en-US" sz="2000" dirty="0" err="1"/>
              <a:t>Mòbil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3512653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328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31D1EB-F2B4-8204-EC67-4B34664E7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31FF8-AC51-E90A-8284-47A9DA7C576E}"/>
              </a:ext>
            </a:extLst>
          </p:cNvPr>
          <p:cNvSpPr/>
          <p:nvPr/>
        </p:nvSpPr>
        <p:spPr bwMode="auto">
          <a:xfrm>
            <a:off x="1" y="6804174"/>
            <a:ext cx="10080624" cy="648072"/>
          </a:xfrm>
          <a:prstGeom prst="rect">
            <a:avLst/>
          </a:prstGeom>
          <a:gradFill flip="none" rotWithShape="1">
            <a:gsLst>
              <a:gs pos="1000">
                <a:srgbClr val="830151">
                  <a:lumMod val="100000"/>
                </a:srgbClr>
              </a:gs>
              <a:gs pos="70000">
                <a:srgbClr val="830151">
                  <a:tint val="44500"/>
                  <a:satMod val="160000"/>
                </a:srgbClr>
              </a:gs>
              <a:gs pos="100000">
                <a:srgbClr val="830151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</a:pPr>
            <a:endParaRPr kumimoji="0" lang="ca-E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5" name="Imatge 4" descr="Imatge que conté Font, Gràfics, captura de pantalla, logotip&#10;&#10;Pot ser que el contingut generat per IA no sigui correcte.">
            <a:extLst>
              <a:ext uri="{FF2B5EF4-FFF2-40B4-BE49-F238E27FC236}">
                <a16:creationId xmlns:a16="http://schemas.microsoft.com/office/drawing/2014/main" id="{3485A8B9-76FD-120D-69AE-1F65D1447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7" y="6865243"/>
            <a:ext cx="2056165" cy="529322"/>
          </a:xfrm>
          <a:prstGeom prst="rect">
            <a:avLst/>
          </a:prstGeom>
        </p:spPr>
      </p:pic>
      <p:pic>
        <p:nvPicPr>
          <p:cNvPr id="6" name="Imatge 5" descr="Imatge que conté Font, Gràfics, disseny gràfic, captura de pantalla&#10;&#10;Pot ser que el contingut generat per IA no sigui correcte.">
            <a:extLst>
              <a:ext uri="{FF2B5EF4-FFF2-40B4-BE49-F238E27FC236}">
                <a16:creationId xmlns:a16="http://schemas.microsoft.com/office/drawing/2014/main" id="{8B72E2B7-B0D1-2760-58D0-335A1DBF2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2"/>
          <a:stretch>
            <a:fillRect/>
          </a:stretch>
        </p:blipFill>
        <p:spPr>
          <a:xfrm>
            <a:off x="9288784" y="6880610"/>
            <a:ext cx="593176" cy="512261"/>
          </a:xfrm>
          <a:prstGeom prst="rect">
            <a:avLst/>
          </a:prstGeom>
        </p:spPr>
      </p:pic>
      <p:sp>
        <p:nvSpPr>
          <p:cNvPr id="4" name="Títol 1">
            <a:extLst>
              <a:ext uri="{FF2B5EF4-FFF2-40B4-BE49-F238E27FC236}">
                <a16:creationId xmlns:a16="http://schemas.microsoft.com/office/drawing/2014/main" id="{7183554A-D6EC-7D8C-E0C6-02203479EBB6}"/>
              </a:ext>
            </a:extLst>
          </p:cNvPr>
          <p:cNvSpPr txBox="1">
            <a:spLocks/>
          </p:cNvSpPr>
          <p:nvPr/>
        </p:nvSpPr>
        <p:spPr>
          <a:xfrm>
            <a:off x="431800" y="395461"/>
            <a:ext cx="9289032" cy="1079287"/>
          </a:xfrm>
          <a:prstGeom prst="rect">
            <a:avLst/>
          </a:prstGeom>
          <a:solidFill>
            <a:srgbClr val="156082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Completa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camps</a:t>
            </a:r>
            <a:r>
              <a:rPr lang="es-ES" sz="2000" dirty="0"/>
              <a:t> per a identificar-te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idCAT_Mòbil</a:t>
            </a:r>
            <a:r>
              <a:rPr lang="es-ES" sz="2000" dirty="0"/>
              <a:t>, i </a:t>
            </a:r>
            <a:r>
              <a:rPr lang="es-ES" sz="2000" dirty="0" err="1"/>
              <a:t>accedir</a:t>
            </a:r>
            <a:r>
              <a:rPr lang="es-ES" sz="2000" dirty="0"/>
              <a:t> </a:t>
            </a:r>
            <a:r>
              <a:rPr lang="es-ES" sz="2000" dirty="0" err="1"/>
              <a:t>l'oficina</a:t>
            </a:r>
            <a:r>
              <a:rPr lang="es-ES" sz="2000" dirty="0"/>
              <a:t> electrónica UdL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Completa los campos para identificarte con </a:t>
            </a:r>
            <a:r>
              <a:rPr lang="es-ES" sz="2000" dirty="0" err="1"/>
              <a:t>idCAT_Mòbil</a:t>
            </a:r>
            <a:r>
              <a:rPr lang="es-ES" sz="2000" dirty="0"/>
              <a:t>, y acceder a la oficina electrónica de la UdL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 in the fields to identify yourself with </a:t>
            </a:r>
            <a:r>
              <a:rPr lang="en-US" sz="2000" dirty="0" err="1"/>
              <a:t>idCAT_Mòbil</a:t>
            </a:r>
            <a:r>
              <a:rPr lang="en-US" sz="2000" dirty="0"/>
              <a:t>, and access the UdL electronic office</a:t>
            </a:r>
            <a:endParaRPr lang="es-ES" sz="2000" dirty="0"/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85E3C7D2-8264-8F12-7610-933237A55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244" y="1934080"/>
            <a:ext cx="7878274" cy="4134427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C49D80A8-10E2-3637-B1B6-0FA0C829927D}"/>
              </a:ext>
            </a:extLst>
          </p:cNvPr>
          <p:cNvSpPr txBox="1"/>
          <p:nvPr/>
        </p:nvSpPr>
        <p:spPr>
          <a:xfrm>
            <a:off x="1793289" y="2955842"/>
            <a:ext cx="2019956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000" dirty="0"/>
              <a:t>-Escriu el número de passaport</a:t>
            </a:r>
          </a:p>
          <a:p>
            <a:r>
              <a:rPr lang="ca-ES" sz="1000" dirty="0"/>
              <a:t>-</a:t>
            </a:r>
            <a:r>
              <a:rPr lang="ca-ES" sz="1000" dirty="0" err="1"/>
              <a:t>Escribe</a:t>
            </a:r>
            <a:r>
              <a:rPr lang="ca-ES" sz="1000" dirty="0"/>
              <a:t> el número de </a:t>
            </a:r>
            <a:r>
              <a:rPr lang="ca-ES" sz="1000" dirty="0" err="1"/>
              <a:t>pasaporte</a:t>
            </a:r>
            <a:endParaRPr lang="ca-ES" sz="1000" dirty="0"/>
          </a:p>
          <a:p>
            <a:r>
              <a:rPr lang="ca-ES" sz="1000" dirty="0"/>
              <a:t>-</a:t>
            </a:r>
            <a:r>
              <a:rPr lang="ca-ES" sz="1000" dirty="0" err="1"/>
              <a:t>Write</a:t>
            </a:r>
            <a:r>
              <a:rPr lang="ca-ES" sz="1000" dirty="0"/>
              <a:t> </a:t>
            </a:r>
            <a:r>
              <a:rPr lang="ca-ES" sz="1000" dirty="0" err="1"/>
              <a:t>your</a:t>
            </a:r>
            <a:r>
              <a:rPr lang="ca-ES" sz="1000" dirty="0"/>
              <a:t> passaport </a:t>
            </a:r>
            <a:r>
              <a:rPr lang="ca-ES" sz="1000" dirty="0" err="1"/>
              <a:t>number</a:t>
            </a:r>
            <a:endParaRPr lang="ca-ES" sz="1000" dirty="0"/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B2B812F3-EF41-DF70-D1B3-6D3F3BA22296}"/>
              </a:ext>
            </a:extLst>
          </p:cNvPr>
          <p:cNvSpPr txBox="1"/>
          <p:nvPr/>
        </p:nvSpPr>
        <p:spPr>
          <a:xfrm>
            <a:off x="215776" y="3660714"/>
            <a:ext cx="3590732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000" noProof="0" dirty="0"/>
              <a:t>-Introdueix el prefix del teu país i el teu número de telèfon mòbil</a:t>
            </a:r>
          </a:p>
          <a:p>
            <a:r>
              <a:rPr lang="ca-ES" sz="1000" noProof="0" dirty="0"/>
              <a:t>-</a:t>
            </a:r>
            <a:r>
              <a:rPr lang="ca-ES" sz="1000" noProof="0" dirty="0" err="1"/>
              <a:t>Introduce</a:t>
            </a:r>
            <a:r>
              <a:rPr lang="ca-ES" sz="1000" noProof="0" dirty="0"/>
              <a:t> el </a:t>
            </a:r>
            <a:r>
              <a:rPr lang="ca-ES" sz="1000" noProof="0" dirty="0" err="1"/>
              <a:t>prefijo</a:t>
            </a:r>
            <a:r>
              <a:rPr lang="ca-ES" sz="1000" noProof="0" dirty="0"/>
              <a:t> de tu país y tu número de </a:t>
            </a:r>
            <a:r>
              <a:rPr lang="ca-ES" sz="1000" noProof="0" dirty="0" err="1"/>
              <a:t>teléfono</a:t>
            </a:r>
            <a:r>
              <a:rPr lang="ca-ES" sz="1000" noProof="0" dirty="0"/>
              <a:t> </a:t>
            </a:r>
            <a:r>
              <a:rPr lang="ca-ES" sz="1000" noProof="0" dirty="0" err="1"/>
              <a:t>móvil</a:t>
            </a:r>
            <a:r>
              <a:rPr lang="ca-ES" sz="1000" noProof="0" dirty="0"/>
              <a:t> </a:t>
            </a:r>
          </a:p>
          <a:p>
            <a:r>
              <a:rPr lang="ca-ES" sz="1000" dirty="0"/>
              <a:t>-Enter </a:t>
            </a:r>
            <a:r>
              <a:rPr lang="ca-ES" sz="1000" dirty="0" err="1"/>
              <a:t>your</a:t>
            </a:r>
            <a:r>
              <a:rPr lang="ca-ES" sz="1000" dirty="0"/>
              <a:t> country </a:t>
            </a:r>
            <a:r>
              <a:rPr lang="ca-ES" sz="1000" dirty="0" err="1"/>
              <a:t>code</a:t>
            </a:r>
            <a:r>
              <a:rPr lang="ca-ES" sz="1000" dirty="0"/>
              <a:t>, </a:t>
            </a:r>
            <a:r>
              <a:rPr lang="ca-ES" sz="1000" dirty="0" err="1"/>
              <a:t>then</a:t>
            </a:r>
            <a:r>
              <a:rPr lang="ca-ES" sz="1000" dirty="0"/>
              <a:t> </a:t>
            </a:r>
            <a:r>
              <a:rPr lang="ca-ES" sz="1000" dirty="0" err="1"/>
              <a:t>your</a:t>
            </a:r>
            <a:r>
              <a:rPr lang="ca-ES" sz="1000" dirty="0"/>
              <a:t> </a:t>
            </a:r>
            <a:r>
              <a:rPr lang="ca-ES" sz="1000" dirty="0" err="1"/>
              <a:t>mobile</a:t>
            </a:r>
            <a:r>
              <a:rPr lang="ca-ES" sz="1000" dirty="0"/>
              <a:t> </a:t>
            </a:r>
            <a:r>
              <a:rPr lang="ca-ES" sz="1000" dirty="0" err="1"/>
              <a:t>phone</a:t>
            </a:r>
            <a:r>
              <a:rPr lang="ca-ES" sz="1000" dirty="0"/>
              <a:t> </a:t>
            </a:r>
            <a:r>
              <a:rPr lang="ca-ES" sz="1000" dirty="0" err="1"/>
              <a:t>number</a:t>
            </a:r>
            <a:endParaRPr lang="ca-ES" sz="1000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E3F982DA-DD1E-9713-8C8F-0B8F0E7ACF40}"/>
              </a:ext>
            </a:extLst>
          </p:cNvPr>
          <p:cNvSpPr txBox="1"/>
          <p:nvPr/>
        </p:nvSpPr>
        <p:spPr>
          <a:xfrm>
            <a:off x="1672163" y="4817031"/>
            <a:ext cx="2103307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000" noProof="0" dirty="0"/>
              <a:t>-Selecciona l'idioma de la web</a:t>
            </a:r>
          </a:p>
          <a:p>
            <a:r>
              <a:rPr lang="ca-ES" sz="1000" dirty="0"/>
              <a:t>-Selecciona el idioma de la web</a:t>
            </a:r>
          </a:p>
          <a:p>
            <a:r>
              <a:rPr lang="ca-ES" sz="1000" dirty="0"/>
              <a:t>-Select </a:t>
            </a:r>
            <a:r>
              <a:rPr lang="ca-ES" sz="1000" dirty="0" err="1"/>
              <a:t>the</a:t>
            </a:r>
            <a:r>
              <a:rPr lang="ca-ES" sz="1000" dirty="0"/>
              <a:t> </a:t>
            </a:r>
            <a:r>
              <a:rPr lang="ca-ES" sz="1000" dirty="0" err="1"/>
              <a:t>language</a:t>
            </a:r>
            <a:r>
              <a:rPr lang="ca-ES" sz="1000" dirty="0"/>
              <a:t> of </a:t>
            </a:r>
            <a:r>
              <a:rPr lang="ca-ES" sz="1000" dirty="0" err="1"/>
              <a:t>the</a:t>
            </a:r>
            <a:r>
              <a:rPr lang="ca-ES" sz="1000" dirty="0"/>
              <a:t> </a:t>
            </a:r>
            <a:r>
              <a:rPr lang="ca-ES" sz="1000" dirty="0" err="1"/>
              <a:t>website</a:t>
            </a:r>
            <a:endParaRPr lang="ca-ES" sz="1000" dirty="0"/>
          </a:p>
        </p:txBody>
      </p:sp>
      <p:sp>
        <p:nvSpPr>
          <p:cNvPr id="10" name="Fletxa: dreta 9">
            <a:extLst>
              <a:ext uri="{FF2B5EF4-FFF2-40B4-BE49-F238E27FC236}">
                <a16:creationId xmlns:a16="http://schemas.microsoft.com/office/drawing/2014/main" id="{089DA89F-924E-53AB-BA22-C5E43CF496B5}"/>
              </a:ext>
            </a:extLst>
          </p:cNvPr>
          <p:cNvSpPr/>
          <p:nvPr/>
        </p:nvSpPr>
        <p:spPr>
          <a:xfrm>
            <a:off x="3808325" y="3310128"/>
            <a:ext cx="340040" cy="10845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1" name="Fletxa: dreta 10">
            <a:extLst>
              <a:ext uri="{FF2B5EF4-FFF2-40B4-BE49-F238E27FC236}">
                <a16:creationId xmlns:a16="http://schemas.microsoft.com/office/drawing/2014/main" id="{142DC217-E40C-F706-29BA-C1D062909450}"/>
              </a:ext>
            </a:extLst>
          </p:cNvPr>
          <p:cNvSpPr/>
          <p:nvPr/>
        </p:nvSpPr>
        <p:spPr>
          <a:xfrm rot="5400000">
            <a:off x="1903398" y="5483267"/>
            <a:ext cx="321238" cy="12585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Fletxa: dreta 11">
            <a:extLst>
              <a:ext uri="{FF2B5EF4-FFF2-40B4-BE49-F238E27FC236}">
                <a16:creationId xmlns:a16="http://schemas.microsoft.com/office/drawing/2014/main" id="{6A109271-CAA2-E06A-C237-EF1CD2984BB0}"/>
              </a:ext>
            </a:extLst>
          </p:cNvPr>
          <p:cNvSpPr/>
          <p:nvPr/>
        </p:nvSpPr>
        <p:spPr>
          <a:xfrm>
            <a:off x="3816176" y="3743390"/>
            <a:ext cx="340040" cy="10845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2007467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8B3153-CAF5-2474-32E4-E06AE30F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D75C99-85B4-A0D8-34F2-48BAACEFC777}"/>
              </a:ext>
            </a:extLst>
          </p:cNvPr>
          <p:cNvSpPr/>
          <p:nvPr/>
        </p:nvSpPr>
        <p:spPr bwMode="auto">
          <a:xfrm>
            <a:off x="1" y="6804174"/>
            <a:ext cx="10080624" cy="648072"/>
          </a:xfrm>
          <a:prstGeom prst="rect">
            <a:avLst/>
          </a:prstGeom>
          <a:gradFill flip="none" rotWithShape="1">
            <a:gsLst>
              <a:gs pos="1000">
                <a:srgbClr val="830151">
                  <a:lumMod val="100000"/>
                </a:srgbClr>
              </a:gs>
              <a:gs pos="70000">
                <a:srgbClr val="830151">
                  <a:tint val="44500"/>
                  <a:satMod val="160000"/>
                </a:srgbClr>
              </a:gs>
              <a:gs pos="100000">
                <a:srgbClr val="830151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</a:pPr>
            <a:endParaRPr kumimoji="0" lang="ca-E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5" name="Imatge 4" descr="Imatge que conté Font, Gràfics, captura de pantalla, logotip&#10;&#10;Pot ser que el contingut generat per IA no sigui correcte.">
            <a:extLst>
              <a:ext uri="{FF2B5EF4-FFF2-40B4-BE49-F238E27FC236}">
                <a16:creationId xmlns:a16="http://schemas.microsoft.com/office/drawing/2014/main" id="{71204B31-9A9E-F634-8582-D460A0A22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7" y="6865243"/>
            <a:ext cx="2056165" cy="529322"/>
          </a:xfrm>
          <a:prstGeom prst="rect">
            <a:avLst/>
          </a:prstGeom>
        </p:spPr>
      </p:pic>
      <p:pic>
        <p:nvPicPr>
          <p:cNvPr id="6" name="Imatge 5" descr="Imatge que conté Font, Gràfics, disseny gràfic, captura de pantalla&#10;&#10;Pot ser que el contingut generat per IA no sigui correcte.">
            <a:extLst>
              <a:ext uri="{FF2B5EF4-FFF2-40B4-BE49-F238E27FC236}">
                <a16:creationId xmlns:a16="http://schemas.microsoft.com/office/drawing/2014/main" id="{C4526BE9-0A6B-1150-BF9B-409025490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2"/>
          <a:stretch>
            <a:fillRect/>
          </a:stretch>
        </p:blipFill>
        <p:spPr>
          <a:xfrm>
            <a:off x="9288784" y="6880610"/>
            <a:ext cx="593176" cy="512261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7A957537-D232-C264-BAD3-D4D530325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95" y="1490062"/>
            <a:ext cx="4106723" cy="4723565"/>
          </a:xfrm>
          <a:prstGeom prst="rect">
            <a:avLst/>
          </a:prstGeom>
        </p:spPr>
      </p:pic>
      <p:sp>
        <p:nvSpPr>
          <p:cNvPr id="14" name="Títol 1">
            <a:extLst>
              <a:ext uri="{FF2B5EF4-FFF2-40B4-BE49-F238E27FC236}">
                <a16:creationId xmlns:a16="http://schemas.microsoft.com/office/drawing/2014/main" id="{8BE37633-BC03-DB53-1554-A3DF73EDDABA}"/>
              </a:ext>
            </a:extLst>
          </p:cNvPr>
          <p:cNvSpPr txBox="1">
            <a:spLocks/>
          </p:cNvSpPr>
          <p:nvPr/>
        </p:nvSpPr>
        <p:spPr>
          <a:xfrm>
            <a:off x="4248224" y="411102"/>
            <a:ext cx="4896544" cy="864096"/>
          </a:xfrm>
          <a:prstGeom prst="rect">
            <a:avLst/>
          </a:prstGeom>
          <a:solidFill>
            <a:srgbClr val="156082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Pantalla </a:t>
            </a:r>
            <a:r>
              <a:rPr lang="es-ES" sz="2000" dirty="0" err="1"/>
              <a:t>d’inici</a:t>
            </a:r>
            <a:r>
              <a:rPr lang="es-ES" sz="2000" dirty="0"/>
              <a:t> de la </a:t>
            </a:r>
            <a:r>
              <a:rPr lang="es-ES" sz="2000" dirty="0" err="1"/>
              <a:t>sol·licitud</a:t>
            </a:r>
            <a:r>
              <a:rPr lang="es-ES" sz="2000" dirty="0"/>
              <a:t> </a:t>
            </a:r>
            <a:r>
              <a:rPr lang="es-ES" sz="2000" dirty="0" err="1"/>
              <a:t>d’admissió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Pantalla de inicio de la solicitud de admisión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Admission</a:t>
            </a:r>
            <a:r>
              <a:rPr lang="es-ES" sz="2000" dirty="0"/>
              <a:t> </a:t>
            </a:r>
            <a:r>
              <a:rPr lang="es-ES" sz="2000" dirty="0" err="1"/>
              <a:t>application</a:t>
            </a:r>
            <a:r>
              <a:rPr lang="es-ES" sz="2000" dirty="0"/>
              <a:t> home </a:t>
            </a:r>
            <a:r>
              <a:rPr lang="es-ES" sz="2000" dirty="0" err="1"/>
              <a:t>screen</a:t>
            </a:r>
            <a:endParaRPr lang="es-ES" sz="2000" dirty="0"/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F829F4FA-645F-1FAA-1A0A-9561BD18FB94}"/>
              </a:ext>
            </a:extLst>
          </p:cNvPr>
          <p:cNvSpPr txBox="1"/>
          <p:nvPr/>
        </p:nvSpPr>
        <p:spPr>
          <a:xfrm>
            <a:off x="719832" y="2349170"/>
            <a:ext cx="3188350" cy="21507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200" noProof="0" dirty="0"/>
              <a:t>-Si has arribat a aquesta pantalla</a:t>
            </a:r>
            <a:r>
              <a:rPr lang="ca-ES" sz="1200" dirty="0"/>
              <a:t>:</a:t>
            </a:r>
            <a:r>
              <a:rPr lang="ca-ES" sz="1200" noProof="0" dirty="0"/>
              <a:t> </a:t>
            </a:r>
          </a:p>
          <a:p>
            <a:r>
              <a:rPr lang="ca-ES" sz="1200" noProof="0" dirty="0"/>
              <a:t>ENHORABONA!</a:t>
            </a:r>
          </a:p>
          <a:p>
            <a:r>
              <a:rPr lang="ca-ES" sz="1200" dirty="0"/>
              <a:t>Ja pots iniciar</a:t>
            </a:r>
            <a:r>
              <a:rPr lang="ca-ES" sz="1200" noProof="0" dirty="0"/>
              <a:t> la sol·licitud d’admissió</a:t>
            </a:r>
          </a:p>
          <a:p>
            <a:endParaRPr lang="ca-ES" sz="1200" dirty="0"/>
          </a:p>
          <a:p>
            <a:pPr marL="171450" indent="-171450">
              <a:buFontTx/>
              <a:buChar char="-"/>
            </a:pPr>
            <a:r>
              <a:rPr lang="es-ES" sz="1200" noProof="0" dirty="0"/>
              <a:t>Si has llegado a esta pantalla: </a:t>
            </a:r>
          </a:p>
          <a:p>
            <a:r>
              <a:rPr lang="es-ES" sz="1200" noProof="0" dirty="0"/>
              <a:t>ENHORABUENA!</a:t>
            </a:r>
          </a:p>
          <a:p>
            <a:r>
              <a:rPr lang="es-ES" sz="1200" noProof="0" dirty="0"/>
              <a:t>Ya puedes iniciar la solicitud de admisión</a:t>
            </a:r>
            <a:endParaRPr lang="ca-ES" sz="1200" noProof="0" dirty="0"/>
          </a:p>
          <a:p>
            <a:endParaRPr lang="ca-ES" sz="1200" noProof="0" dirty="0"/>
          </a:p>
          <a:p>
            <a:r>
              <a:rPr lang="ca-ES" sz="1200" dirty="0"/>
              <a:t>- </a:t>
            </a:r>
            <a:r>
              <a:rPr lang="en-US" sz="1200" dirty="0"/>
              <a:t>If you have reached this screen: CONGRATULATIONS!</a:t>
            </a:r>
          </a:p>
          <a:p>
            <a:r>
              <a:rPr lang="en-US" sz="1200" dirty="0"/>
              <a:t>You can now start the application for admission</a:t>
            </a:r>
            <a:endParaRPr lang="ca-ES" sz="1200" noProof="0" dirty="0"/>
          </a:p>
        </p:txBody>
      </p:sp>
      <p:sp>
        <p:nvSpPr>
          <p:cNvPr id="16" name="Fletxa: dreta 15">
            <a:extLst>
              <a:ext uri="{FF2B5EF4-FFF2-40B4-BE49-F238E27FC236}">
                <a16:creationId xmlns:a16="http://schemas.microsoft.com/office/drawing/2014/main" id="{2CD58AC4-D3DF-4618-4B96-3FC725729C97}"/>
              </a:ext>
            </a:extLst>
          </p:cNvPr>
          <p:cNvSpPr/>
          <p:nvPr/>
        </p:nvSpPr>
        <p:spPr>
          <a:xfrm>
            <a:off x="3981897" y="3296587"/>
            <a:ext cx="914399" cy="324479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8" name="Gràfic 17" descr="Comment Like with solid fill">
            <a:extLst>
              <a:ext uri="{FF2B5EF4-FFF2-40B4-BE49-F238E27FC236}">
                <a16:creationId xmlns:a16="http://schemas.microsoft.com/office/drawing/2014/main" id="{DC7557D5-C0DD-E988-5B55-1DEE8CCE3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872" y="1374495"/>
            <a:ext cx="1357954" cy="10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360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CF405A-7E6B-AC24-E2B8-650726BB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332444-3D83-315B-0A20-D9366F418658}"/>
              </a:ext>
            </a:extLst>
          </p:cNvPr>
          <p:cNvSpPr/>
          <p:nvPr/>
        </p:nvSpPr>
        <p:spPr bwMode="auto">
          <a:xfrm>
            <a:off x="1" y="6804174"/>
            <a:ext cx="10080624" cy="648072"/>
          </a:xfrm>
          <a:prstGeom prst="rect">
            <a:avLst/>
          </a:prstGeom>
          <a:gradFill flip="none" rotWithShape="1">
            <a:gsLst>
              <a:gs pos="1000">
                <a:srgbClr val="830151">
                  <a:lumMod val="100000"/>
                </a:srgbClr>
              </a:gs>
              <a:gs pos="70000">
                <a:srgbClr val="830151">
                  <a:tint val="44500"/>
                  <a:satMod val="160000"/>
                </a:srgbClr>
              </a:gs>
              <a:gs pos="100000">
                <a:srgbClr val="830151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</a:pPr>
            <a:endParaRPr kumimoji="0" lang="ca-E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5" name="Imatge 4" descr="Imatge que conté Font, Gràfics, captura de pantalla, logotip&#10;&#10;Pot ser que el contingut generat per IA no sigui correcte.">
            <a:extLst>
              <a:ext uri="{FF2B5EF4-FFF2-40B4-BE49-F238E27FC236}">
                <a16:creationId xmlns:a16="http://schemas.microsoft.com/office/drawing/2014/main" id="{0EF50542-58A4-A31B-16AC-90CBF3D2F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7" y="6865243"/>
            <a:ext cx="2056165" cy="529322"/>
          </a:xfrm>
          <a:prstGeom prst="rect">
            <a:avLst/>
          </a:prstGeom>
        </p:spPr>
      </p:pic>
      <p:pic>
        <p:nvPicPr>
          <p:cNvPr id="6" name="Imatge 5" descr="Imatge que conté Font, Gràfics, disseny gràfic, captura de pantalla&#10;&#10;Pot ser que el contingut generat per IA no sigui correcte.">
            <a:extLst>
              <a:ext uri="{FF2B5EF4-FFF2-40B4-BE49-F238E27FC236}">
                <a16:creationId xmlns:a16="http://schemas.microsoft.com/office/drawing/2014/main" id="{DC3498B6-B2CA-6EF5-B1C3-B5E4F7C3C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2"/>
          <a:stretch>
            <a:fillRect/>
          </a:stretch>
        </p:blipFill>
        <p:spPr>
          <a:xfrm>
            <a:off x="9288784" y="6880610"/>
            <a:ext cx="593176" cy="512261"/>
          </a:xfrm>
          <a:prstGeom prst="rect">
            <a:avLst/>
          </a:prstGeom>
        </p:spPr>
      </p:pic>
      <p:pic>
        <p:nvPicPr>
          <p:cNvPr id="20" name="Gràfic 19" descr="Comment Important with solid fill">
            <a:extLst>
              <a:ext uri="{FF2B5EF4-FFF2-40B4-BE49-F238E27FC236}">
                <a16:creationId xmlns:a16="http://schemas.microsoft.com/office/drawing/2014/main" id="{B50B766E-B92E-900E-3BB5-D297AFD57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3968" y="647279"/>
            <a:ext cx="914400" cy="914400"/>
          </a:xfrm>
          <a:prstGeom prst="rect">
            <a:avLst/>
          </a:prstGeom>
        </p:spPr>
      </p:pic>
      <p:sp>
        <p:nvSpPr>
          <p:cNvPr id="30" name="QuadreDeText 29">
            <a:extLst>
              <a:ext uri="{FF2B5EF4-FFF2-40B4-BE49-F238E27FC236}">
                <a16:creationId xmlns:a16="http://schemas.microsoft.com/office/drawing/2014/main" id="{5BE1E8FB-7975-00D0-1E57-5A9CAC2F27AA}"/>
              </a:ext>
            </a:extLst>
          </p:cNvPr>
          <p:cNvSpPr txBox="1"/>
          <p:nvPr/>
        </p:nvSpPr>
        <p:spPr>
          <a:xfrm>
            <a:off x="1416271" y="1612152"/>
            <a:ext cx="4514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En cas que </a:t>
            </a:r>
            <a:r>
              <a:rPr lang="es-ES" sz="1200" dirty="0" err="1"/>
              <a:t>tinguis</a:t>
            </a:r>
            <a:r>
              <a:rPr lang="es-ES" sz="1200" dirty="0"/>
              <a:t> un problema, contacta </a:t>
            </a:r>
            <a:r>
              <a:rPr lang="es-ES" sz="1200" dirty="0" err="1"/>
              <a:t>amb</a:t>
            </a:r>
            <a:r>
              <a:rPr lang="es-ES" sz="1200" dirty="0"/>
              <a:t> la </a:t>
            </a:r>
            <a:r>
              <a:rPr lang="es-ES" sz="1200" dirty="0" err="1"/>
              <a:t>universitat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b="1" dirty="0" err="1"/>
              <a:t>Ajuda</a:t>
            </a:r>
            <a:r>
              <a:rPr lang="es-ES" sz="1200" b="1" dirty="0"/>
              <a:t> administrativa: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Telf. +34 973 702043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Email escoladoctorat@udl.cat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Cita </a:t>
            </a:r>
            <a:r>
              <a:rPr lang="es-ES" sz="1200" dirty="0" err="1"/>
              <a:t>prèvia</a:t>
            </a:r>
            <a:r>
              <a:rPr lang="es-ES" sz="1200" dirty="0"/>
              <a:t> </a:t>
            </a:r>
            <a:r>
              <a:rPr lang="es-ES" sz="1200" dirty="0" err="1"/>
              <a:t>amb</a:t>
            </a:r>
            <a:r>
              <a:rPr lang="es-ES" sz="1200" dirty="0"/>
              <a:t> </a:t>
            </a:r>
            <a:r>
              <a:rPr lang="es-ES" sz="1200" dirty="0" err="1"/>
              <a:t>l'Escola</a:t>
            </a:r>
            <a:r>
              <a:rPr lang="es-ES" sz="1200" dirty="0"/>
              <a:t> de Doctorat en </a:t>
            </a:r>
            <a:r>
              <a:rPr lang="es-ES" sz="1200" dirty="0" err="1"/>
              <a:t>aquest</a:t>
            </a:r>
            <a:r>
              <a:rPr lang="es-ES" sz="1200" dirty="0"/>
              <a:t> </a:t>
            </a:r>
            <a:r>
              <a:rPr lang="es-ES" sz="1200" dirty="0" err="1"/>
              <a:t>enllaç</a:t>
            </a:r>
            <a:endParaRPr lang="es-ES" sz="1200" dirty="0"/>
          </a:p>
          <a:p>
            <a:r>
              <a:rPr lang="es-ES" sz="1200" b="1" dirty="0" err="1"/>
              <a:t>Ajut</a:t>
            </a:r>
            <a:r>
              <a:rPr lang="es-ES" sz="1200" b="1" dirty="0"/>
              <a:t> </a:t>
            </a:r>
            <a:r>
              <a:rPr lang="es-ES" sz="1200" b="1" dirty="0" err="1"/>
              <a:t>informàtic</a:t>
            </a:r>
            <a:r>
              <a:rPr lang="es-ES" sz="1200" b="1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Email </a:t>
            </a:r>
            <a:r>
              <a:rPr lang="es-ES" sz="1200" dirty="0">
                <a:hlinkClick r:id="rId7"/>
              </a:rPr>
              <a:t>sic.suport@udl.cat</a:t>
            </a:r>
            <a:r>
              <a:rPr lang="es-ES" sz="1200" dirty="0"/>
              <a:t> </a:t>
            </a:r>
          </a:p>
          <a:p>
            <a:endParaRPr lang="es-ES" sz="1200" dirty="0"/>
          </a:p>
          <a:p>
            <a:endParaRPr lang="es-ES" sz="1200" dirty="0"/>
          </a:p>
          <a:p>
            <a:r>
              <a:rPr lang="es-ES" sz="1200" dirty="0"/>
              <a:t>En caso de que tengas un problema,  contacta con la universidad</a:t>
            </a:r>
          </a:p>
          <a:p>
            <a:r>
              <a:rPr lang="es-ES" sz="1200" b="1" dirty="0"/>
              <a:t>Ayuda administrativa: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Email </a:t>
            </a:r>
            <a:r>
              <a:rPr lang="es-ES" sz="1200" dirty="0">
                <a:hlinkClick r:id="rId8"/>
              </a:rPr>
              <a:t>escoladoctorat@udl.cat</a:t>
            </a:r>
            <a:r>
              <a:rPr lang="es-ES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Cita previa con la Escuela de Doctorado en este </a:t>
            </a:r>
            <a:r>
              <a:rPr lang="es-ES" sz="1200" dirty="0">
                <a:hlinkClick r:id="rId9"/>
              </a:rPr>
              <a:t>enlace</a:t>
            </a:r>
            <a:endParaRPr lang="es-ES" sz="1200" dirty="0"/>
          </a:p>
          <a:p>
            <a:r>
              <a:rPr lang="es-ES" sz="1200" b="1" dirty="0"/>
              <a:t>Ayuda informática: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Email </a:t>
            </a:r>
            <a:r>
              <a:rPr lang="es-ES" sz="1200" dirty="0">
                <a:hlinkClick r:id="rId7"/>
              </a:rPr>
              <a:t>sic.suport@udl.cat</a:t>
            </a:r>
            <a:endParaRPr lang="es-ES" sz="1200" dirty="0"/>
          </a:p>
          <a:p>
            <a:endParaRPr lang="es-ES" sz="1200" dirty="0"/>
          </a:p>
          <a:p>
            <a:endParaRPr lang="es-ES" sz="1200" dirty="0"/>
          </a:p>
          <a:p>
            <a:r>
              <a:rPr lang="en-US" sz="1200" dirty="0"/>
              <a:t>In case you have a problem, contact the university</a:t>
            </a:r>
          </a:p>
          <a:p>
            <a:r>
              <a:rPr lang="en-US" sz="1200" b="1" dirty="0"/>
              <a:t>Administrative Help: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Email </a:t>
            </a:r>
            <a:r>
              <a:rPr lang="en-US" sz="1200" dirty="0">
                <a:hlinkClick r:id="rId8"/>
              </a:rPr>
              <a:t>escoladoctorat@udl.cat</a:t>
            </a:r>
            <a:r>
              <a:rPr lang="en-US" sz="1200" dirty="0"/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Appointment with the Doctoral School at this </a:t>
            </a:r>
            <a:r>
              <a:rPr lang="en-US" sz="1200" dirty="0">
                <a:hlinkClick r:id="rId9"/>
              </a:rPr>
              <a:t>link</a:t>
            </a:r>
            <a:r>
              <a:rPr lang="en-US" sz="1200" dirty="0"/>
              <a:t> </a:t>
            </a:r>
          </a:p>
          <a:p>
            <a:r>
              <a:rPr lang="en-US" sz="1200" b="1" dirty="0"/>
              <a:t>IT Help: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Email </a:t>
            </a:r>
            <a:r>
              <a:rPr lang="en-US" sz="1200" dirty="0">
                <a:hlinkClick r:id="rId7"/>
              </a:rPr>
              <a:t>sic.suport@udl.cat</a:t>
            </a:r>
            <a:r>
              <a:rPr lang="en-US" sz="1200" dirty="0"/>
              <a:t> </a:t>
            </a:r>
            <a:endParaRPr lang="es-ES" sz="1200" dirty="0"/>
          </a:p>
        </p:txBody>
      </p:sp>
      <p:pic>
        <p:nvPicPr>
          <p:cNvPr id="11" name="Gràfic 10" descr="Help with solid fill">
            <a:extLst>
              <a:ext uri="{FF2B5EF4-FFF2-40B4-BE49-F238E27FC236}">
                <a16:creationId xmlns:a16="http://schemas.microsoft.com/office/drawing/2014/main" id="{FB104860-ABD6-89EF-8DCD-E9194C2FE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38488" y="705197"/>
            <a:ext cx="741784" cy="741784"/>
          </a:xfrm>
          <a:prstGeom prst="rect">
            <a:avLst/>
          </a:prstGeom>
        </p:spPr>
      </p:pic>
      <p:pic>
        <p:nvPicPr>
          <p:cNvPr id="2" name="Gràfic 1" descr="Work from home desk with solid fill">
            <a:extLst>
              <a:ext uri="{FF2B5EF4-FFF2-40B4-BE49-F238E27FC236}">
                <a16:creationId xmlns:a16="http://schemas.microsoft.com/office/drawing/2014/main" id="{8831E0AE-15B3-62F6-E199-096BFA54A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79301" y="1974520"/>
            <a:ext cx="914400" cy="914400"/>
          </a:xfrm>
          <a:prstGeom prst="rect">
            <a:avLst/>
          </a:prstGeom>
        </p:spPr>
      </p:pic>
      <p:pic>
        <p:nvPicPr>
          <p:cNvPr id="7" name="Gràfic 6" descr="Email outline">
            <a:extLst>
              <a:ext uri="{FF2B5EF4-FFF2-40B4-BE49-F238E27FC236}">
                <a16:creationId xmlns:a16="http://schemas.microsoft.com/office/drawing/2014/main" id="{9CAC59B7-49E8-F672-3017-AC3BBAFC1B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63217" y="3447740"/>
            <a:ext cx="914400" cy="914400"/>
          </a:xfrm>
          <a:prstGeom prst="rect">
            <a:avLst/>
          </a:prstGeom>
        </p:spPr>
      </p:pic>
      <p:pic>
        <p:nvPicPr>
          <p:cNvPr id="10" name="Gràfic 9" descr="Speaker phone outline">
            <a:extLst>
              <a:ext uri="{FF2B5EF4-FFF2-40B4-BE49-F238E27FC236}">
                <a16:creationId xmlns:a16="http://schemas.microsoft.com/office/drawing/2014/main" id="{379CF100-4C0F-399D-CC8C-86D8C5EC6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63217" y="539477"/>
            <a:ext cx="914400" cy="914400"/>
          </a:xfrm>
          <a:prstGeom prst="rect">
            <a:avLst/>
          </a:prstGeom>
        </p:spPr>
      </p:pic>
      <p:pic>
        <p:nvPicPr>
          <p:cNvPr id="19" name="Imatge 18" descr="Driving Pusheen">
            <a:extLst>
              <a:ext uri="{FF2B5EF4-FFF2-40B4-BE49-F238E27FC236}">
                <a16:creationId xmlns:a16="http://schemas.microsoft.com/office/drawing/2014/main" id="{8A20883C-63D7-1CE7-E749-29C4709F44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51" y="4791882"/>
            <a:ext cx="1184920" cy="1184920"/>
          </a:xfrm>
          <a:prstGeom prst="rect">
            <a:avLst/>
          </a:prstGeom>
        </p:spPr>
      </p:pic>
      <p:pic>
        <p:nvPicPr>
          <p:cNvPr id="15" name="Gràfic 14" descr="Ui Ux outline">
            <a:extLst>
              <a:ext uri="{FF2B5EF4-FFF2-40B4-BE49-F238E27FC236}">
                <a16:creationId xmlns:a16="http://schemas.microsoft.com/office/drawing/2014/main" id="{3E4B8E92-ABA9-D68C-94E2-DF3AA64D3B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13030" y="2043050"/>
            <a:ext cx="750187" cy="7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153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B28549-F4FC-E992-BA07-B4D8001A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49AD8E-2781-70AD-03C8-96F5545CC19B}"/>
              </a:ext>
            </a:extLst>
          </p:cNvPr>
          <p:cNvSpPr/>
          <p:nvPr/>
        </p:nvSpPr>
        <p:spPr bwMode="auto">
          <a:xfrm>
            <a:off x="1" y="6804174"/>
            <a:ext cx="10080624" cy="648072"/>
          </a:xfrm>
          <a:prstGeom prst="rect">
            <a:avLst/>
          </a:prstGeom>
          <a:gradFill flip="none" rotWithShape="1">
            <a:gsLst>
              <a:gs pos="1000">
                <a:srgbClr val="830151">
                  <a:lumMod val="100000"/>
                </a:srgbClr>
              </a:gs>
              <a:gs pos="70000">
                <a:srgbClr val="830151">
                  <a:tint val="44500"/>
                  <a:satMod val="160000"/>
                </a:srgbClr>
              </a:gs>
              <a:gs pos="100000">
                <a:srgbClr val="830151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/>
            </a:pPr>
            <a:endParaRPr kumimoji="0" lang="ca-E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5" name="Imatge 4" descr="Imatge que conté Font, Gràfics, captura de pantalla, logotip&#10;&#10;Pot ser que el contingut generat per IA no sigui correcte.">
            <a:extLst>
              <a:ext uri="{FF2B5EF4-FFF2-40B4-BE49-F238E27FC236}">
                <a16:creationId xmlns:a16="http://schemas.microsoft.com/office/drawing/2014/main" id="{8EE54A57-8F8A-71FD-E475-158D44583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7" y="6865243"/>
            <a:ext cx="2056165" cy="529322"/>
          </a:xfrm>
          <a:prstGeom prst="rect">
            <a:avLst/>
          </a:prstGeom>
        </p:spPr>
      </p:pic>
      <p:pic>
        <p:nvPicPr>
          <p:cNvPr id="6" name="Imatge 5" descr="Imatge que conté Font, Gràfics, disseny gràfic, captura de pantalla&#10;&#10;Pot ser que el contingut generat per IA no sigui correcte.">
            <a:extLst>
              <a:ext uri="{FF2B5EF4-FFF2-40B4-BE49-F238E27FC236}">
                <a16:creationId xmlns:a16="http://schemas.microsoft.com/office/drawing/2014/main" id="{0098F550-C54B-7C01-8B7D-E91623ED4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42"/>
          <a:stretch>
            <a:fillRect/>
          </a:stretch>
        </p:blipFill>
        <p:spPr>
          <a:xfrm>
            <a:off x="9288784" y="6880610"/>
            <a:ext cx="593176" cy="512261"/>
          </a:xfrm>
          <a:prstGeom prst="rect">
            <a:avLst/>
          </a:prstGeom>
        </p:spPr>
      </p:pic>
      <p:sp>
        <p:nvSpPr>
          <p:cNvPr id="17" name="QuadreDeText 16">
            <a:extLst>
              <a:ext uri="{FF2B5EF4-FFF2-40B4-BE49-F238E27FC236}">
                <a16:creationId xmlns:a16="http://schemas.microsoft.com/office/drawing/2014/main" id="{D57AB9F9-FBC0-3930-ACC8-BA56AED884F8}"/>
              </a:ext>
            </a:extLst>
          </p:cNvPr>
          <p:cNvSpPr txBox="1"/>
          <p:nvPr/>
        </p:nvSpPr>
        <p:spPr>
          <a:xfrm>
            <a:off x="2376016" y="1979637"/>
            <a:ext cx="504284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/>
              <a:t>Gràcies</a:t>
            </a:r>
            <a:r>
              <a:rPr lang="es-ES" sz="3200" b="1" dirty="0"/>
              <a:t>!</a:t>
            </a:r>
          </a:p>
          <a:p>
            <a:pPr algn="ctr"/>
            <a:endParaRPr lang="es-ES" sz="3200" b="1" dirty="0"/>
          </a:p>
          <a:p>
            <a:pPr algn="ctr"/>
            <a:r>
              <a:rPr lang="es-ES" sz="3200" b="1" dirty="0"/>
              <a:t>¡Gracias!</a:t>
            </a:r>
          </a:p>
          <a:p>
            <a:pPr algn="ctr"/>
            <a:endParaRPr lang="es-ES" sz="3200" b="1" dirty="0"/>
          </a:p>
          <a:p>
            <a:pPr algn="ctr"/>
            <a:r>
              <a:rPr lang="es-ES" sz="3200" b="1" dirty="0" err="1"/>
              <a:t>Thank</a:t>
            </a:r>
            <a:r>
              <a:rPr lang="es-ES" sz="3200" b="1" dirty="0"/>
              <a:t> </a:t>
            </a:r>
            <a:r>
              <a:rPr lang="es-ES" sz="3200" b="1" dirty="0" err="1"/>
              <a:t>you</a:t>
            </a:r>
            <a:r>
              <a:rPr lang="es-ES" sz="3200" b="1" dirty="0"/>
              <a:t>!</a:t>
            </a:r>
          </a:p>
          <a:p>
            <a:pPr algn="ctr"/>
            <a:endParaRPr lang="es-ES" sz="3200" b="1" dirty="0"/>
          </a:p>
          <a:p>
            <a:pPr algn="ctr"/>
            <a:endParaRPr lang="es-ES" sz="3200" b="1" dirty="0"/>
          </a:p>
          <a:p>
            <a:pPr algn="ctr"/>
            <a:r>
              <a:rPr lang="es-ES" sz="3200" b="1" dirty="0">
                <a:hlinkClick r:id="rId5"/>
              </a:rPr>
              <a:t>www.doctorat.udl.cat</a:t>
            </a:r>
            <a:r>
              <a:rPr lang="es-E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397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: Tema 2022">
  <a:themeElements>
    <a:clrScheme name="Office 2013: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: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: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335</TotalTime>
  <Words>444</Words>
  <Application>Microsoft Office PowerPoint</Application>
  <PresentationFormat>Personalitzat</PresentationFormat>
  <Paragraphs>72</Paragraphs>
  <Slides>6</Slides>
  <Notes>6</Notes>
  <HiddenSlides>0</HiddenSlides>
  <MMClips>1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Wingdings</vt:lpstr>
      <vt:lpstr>Office 2013: Tema 2022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Mònica Giron Farré</dc:creator>
  <cp:lastModifiedBy>Maria José  Barta Torres</cp:lastModifiedBy>
  <cp:revision>20</cp:revision>
  <cp:lastPrinted>2025-07-23T09:30:27Z</cp:lastPrinted>
  <dcterms:created xsi:type="dcterms:W3CDTF">2021-05-13T05:40:14Z</dcterms:created>
  <dcterms:modified xsi:type="dcterms:W3CDTF">2026-03-18T13:28:46Z</dcterms:modified>
</cp:coreProperties>
</file>